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485" r:id="rId2"/>
    <p:sldId id="486" r:id="rId3"/>
    <p:sldId id="614" r:id="rId4"/>
    <p:sldId id="613" r:id="rId5"/>
    <p:sldId id="587" r:id="rId6"/>
    <p:sldId id="661" r:id="rId7"/>
    <p:sldId id="622" r:id="rId8"/>
    <p:sldId id="666" r:id="rId9"/>
    <p:sldId id="589" r:id="rId10"/>
    <p:sldId id="590" r:id="rId11"/>
    <p:sldId id="591" r:id="rId12"/>
    <p:sldId id="631" r:id="rId13"/>
    <p:sldId id="628" r:id="rId14"/>
    <p:sldId id="592" r:id="rId15"/>
    <p:sldId id="593" r:id="rId16"/>
    <p:sldId id="594" r:id="rId17"/>
    <p:sldId id="663" r:id="rId18"/>
    <p:sldId id="595" r:id="rId19"/>
    <p:sldId id="665" r:id="rId20"/>
    <p:sldId id="609" r:id="rId21"/>
    <p:sldId id="597" r:id="rId22"/>
    <p:sldId id="599" r:id="rId23"/>
    <p:sldId id="600" r:id="rId24"/>
    <p:sldId id="601" r:id="rId25"/>
    <p:sldId id="629" r:id="rId26"/>
    <p:sldId id="664" r:id="rId27"/>
    <p:sldId id="602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1440" y="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g>
</file>

<file path=ppt/media/image22.jpg>
</file>

<file path=ppt/media/image23.jpeg>
</file>

<file path=ppt/media/image24.jpeg>
</file>

<file path=ppt/media/image25.jpeg>
</file>

<file path=ppt/media/image26.png>
</file>

<file path=ppt/media/image27.png>
</file>

<file path=ppt/media/image28.gif>
</file>

<file path=ppt/media/image29.jpeg>
</file>

<file path=ppt/media/image3.jpg>
</file>

<file path=ppt/media/image30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2B370-49B0-45DA-B7DF-BE75D1082F61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B2B55F-9B6C-4DE2-A1DE-D3755379D89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DAA65B-8FDF-4FB6-B812-D1A21CBF5A18}" type="slidenum">
              <a:rPr lang="en-US"/>
              <a:pPr/>
              <a:t>4</a:t>
            </a:fld>
            <a:endParaRPr lang="en-US"/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750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AE6EFB-9C49-4E1B-B56A-B74715C041D7}" type="slidenum">
              <a:rPr lang="en-US"/>
              <a:pPr/>
              <a:t>5</a:t>
            </a:fld>
            <a:endParaRPr lang="en-US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13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FAEE3B-77FF-4241-A57F-0DAFE4F50247}" type="slidenum">
              <a:rPr lang="en-US"/>
              <a:pPr/>
              <a:t>9</a:t>
            </a:fld>
            <a:endParaRPr lang="en-US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867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EEAE5CD-44B8-4342-B66C-13647F77F167}" type="slidenum">
              <a:rPr lang="en-US"/>
              <a:pPr/>
              <a:t>11</a:t>
            </a:fld>
            <a:endParaRPr lang="en-US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358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EF7746F-BCAA-4856-A2BA-02302AE9DB41}" type="slidenum">
              <a:rPr lang="en-US"/>
              <a:pPr/>
              <a:t>14</a:t>
            </a:fld>
            <a:endParaRPr lang="en-US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97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2C39D4-1613-4387-9B90-B8DB8EE75ABA}" type="slidenum">
              <a:rPr lang="en-US"/>
              <a:pPr/>
              <a:t>18</a:t>
            </a:fld>
            <a:endParaRPr lang="en-US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51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B8045D-4E40-4A66-8F68-EF5DCFAA5D69}" type="slidenum">
              <a:rPr lang="en-US"/>
              <a:pPr/>
              <a:t>21</a:t>
            </a:fld>
            <a:endParaRPr 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9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6DCF04B-6184-44BB-AE22-29E56D0DA172}" type="slidenum">
              <a:rPr lang="en-US"/>
              <a:pPr/>
              <a:t>23</a:t>
            </a:fld>
            <a:endParaRPr lang="en-US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921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8600"/>
            <a:ext cx="7010400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828800"/>
            <a:ext cx="40386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40386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8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029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1030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00DFBFA-439B-4D62-8D6A-CE24E9A0434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7436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8600"/>
            <a:ext cx="7010400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828800"/>
            <a:ext cx="40386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828800"/>
            <a:ext cx="4038600" cy="2209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191000"/>
            <a:ext cx="4038600" cy="2209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1028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1029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1030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ECDA8FB-F8DD-425C-BA0F-EF146165979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8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3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2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png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oleObject" Target="../embeddings/oleObject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hatis.techtarget.com/definition/brightness" TargetMode="External"/><Relationship Id="rId2" Type="http://schemas.openxmlformats.org/officeDocument/2006/relationships/hyperlink" Target="http://searchnetworking.techtarget.com/definition/wavelength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5653" y="1219200"/>
            <a:ext cx="27863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Lesson 4 </a:t>
            </a:r>
            <a:endParaRPr lang="en-US" sz="5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9344" y="2776479"/>
            <a:ext cx="70771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b="1" dirty="0"/>
              <a:t> Resolution in Remote Sensing</a:t>
            </a:r>
          </a:p>
          <a:p>
            <a:r>
              <a:rPr lang="en-US" sz="4000" b="1" dirty="0"/>
              <a:t> </a:t>
            </a:r>
            <a:endParaRPr lang="en-US" sz="2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5"/>
          <p:cNvGraphicFramePr>
            <a:graphicFrameLocks noChangeAspect="1"/>
          </p:cNvGraphicFramePr>
          <p:nvPr/>
        </p:nvGraphicFramePr>
        <p:xfrm>
          <a:off x="571500" y="1052513"/>
          <a:ext cx="1917700" cy="254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Image" r:id="rId3" imgW="16799153" imgH="22276032" progId="">
                  <p:embed/>
                </p:oleObj>
              </mc:Choice>
              <mc:Fallback>
                <p:oleObj name="Image" r:id="rId3" imgW="16799153" imgH="22276032" progId="">
                  <p:embed/>
                  <p:pic>
                    <p:nvPicPr>
                      <p:cNvPr id="1026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" y="1052513"/>
                        <a:ext cx="1917700" cy="2543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7" name="Object 6"/>
          <p:cNvGraphicFramePr>
            <a:graphicFrameLocks noChangeAspect="1"/>
          </p:cNvGraphicFramePr>
          <p:nvPr/>
        </p:nvGraphicFramePr>
        <p:xfrm>
          <a:off x="2743200" y="1066800"/>
          <a:ext cx="1897063" cy="251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Image" r:id="rId5" imgW="8463113" imgH="11220614" progId="">
                  <p:embed/>
                </p:oleObj>
              </mc:Choice>
              <mc:Fallback>
                <p:oleObj name="Image" r:id="rId5" imgW="8463113" imgH="11220614" progId="">
                  <p:embed/>
                  <p:pic>
                    <p:nvPicPr>
                      <p:cNvPr id="102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200" y="1066800"/>
                        <a:ext cx="1897063" cy="251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8" name="Object 7"/>
          <p:cNvGraphicFramePr>
            <a:graphicFrameLocks noChangeAspect="1"/>
          </p:cNvGraphicFramePr>
          <p:nvPr/>
        </p:nvGraphicFramePr>
        <p:xfrm>
          <a:off x="6705600" y="1066800"/>
          <a:ext cx="1890713" cy="251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Image" r:id="rId7" imgW="1690081" imgH="2249206" progId="">
                  <p:embed/>
                </p:oleObj>
              </mc:Choice>
              <mc:Fallback>
                <p:oleObj name="Image" r:id="rId7" imgW="1690081" imgH="2249206" progId="">
                  <p:embed/>
                  <p:pic>
                    <p:nvPicPr>
                      <p:cNvPr id="102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05600" y="1066800"/>
                        <a:ext cx="1890713" cy="251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9" name="Object 8"/>
          <p:cNvGraphicFramePr>
            <a:graphicFrameLocks noChangeAspect="1"/>
          </p:cNvGraphicFramePr>
          <p:nvPr/>
        </p:nvGraphicFramePr>
        <p:xfrm>
          <a:off x="6705600" y="3657600"/>
          <a:ext cx="1874838" cy="251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Image" r:id="rId9" imgW="559125" imgH="749471" progId="">
                  <p:embed/>
                </p:oleObj>
              </mc:Choice>
              <mc:Fallback>
                <p:oleObj name="Image" r:id="rId9" imgW="559125" imgH="749471" progId="">
                  <p:embed/>
                  <p:pic>
                    <p:nvPicPr>
                      <p:cNvPr id="102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05600" y="3657600"/>
                        <a:ext cx="1874838" cy="251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1" name="Text Box 9"/>
          <p:cNvSpPr txBox="1">
            <a:spLocks noChangeArrowheads="1"/>
          </p:cNvSpPr>
          <p:nvPr/>
        </p:nvSpPr>
        <p:spPr bwMode="auto">
          <a:xfrm>
            <a:off x="609600" y="3581400"/>
            <a:ext cx="586740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 eaLnBrk="0" hangingPunct="0">
              <a:spcBef>
                <a:spcPct val="50000"/>
              </a:spcBef>
            </a:pPr>
            <a:r>
              <a:rPr lang="de-DE" sz="2000" dirty="0"/>
              <a:t> original image</a:t>
            </a:r>
          </a:p>
          <a:p>
            <a:pPr algn="l" eaLnBrk="0" hangingPunct="0">
              <a:spcBef>
                <a:spcPct val="50000"/>
              </a:spcBef>
            </a:pPr>
            <a:r>
              <a:rPr lang="de-DE" sz="2000" dirty="0"/>
              <a:t>        1m pixel            2m pixel                5m pixel             </a:t>
            </a:r>
          </a:p>
        </p:txBody>
      </p:sp>
      <p:sp>
        <p:nvSpPr>
          <p:cNvPr id="1032" name="Text Box 10"/>
          <p:cNvSpPr txBox="1">
            <a:spLocks noChangeArrowheads="1"/>
          </p:cNvSpPr>
          <p:nvPr/>
        </p:nvSpPr>
        <p:spPr bwMode="auto">
          <a:xfrm>
            <a:off x="6934200" y="3048000"/>
            <a:ext cx="13716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de-DE" sz="2000">
                <a:solidFill>
                  <a:srgbClr val="FF3300"/>
                </a:solidFill>
              </a:rPr>
              <a:t>10m pixel</a:t>
            </a:r>
          </a:p>
        </p:txBody>
      </p:sp>
      <p:sp>
        <p:nvSpPr>
          <p:cNvPr id="1033" name="Text Box 11"/>
          <p:cNvSpPr txBox="1">
            <a:spLocks noChangeArrowheads="1"/>
          </p:cNvSpPr>
          <p:nvPr/>
        </p:nvSpPr>
        <p:spPr bwMode="auto">
          <a:xfrm>
            <a:off x="4800600" y="5486400"/>
            <a:ext cx="16764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de-DE" sz="2000"/>
              <a:t>30m pixel </a:t>
            </a:r>
            <a:r>
              <a:rPr lang="de-DE" sz="2000">
                <a:sym typeface="Wingdings" pitchFamily="2" charset="2"/>
              </a:rPr>
              <a:t></a:t>
            </a:r>
            <a:endParaRPr lang="de-DE" sz="2000"/>
          </a:p>
        </p:txBody>
      </p:sp>
      <p:sp>
        <p:nvSpPr>
          <p:cNvPr id="1034" name="Rectangle 12"/>
          <p:cNvSpPr>
            <a:spLocks noChangeArrowheads="1"/>
          </p:cNvSpPr>
          <p:nvPr/>
        </p:nvSpPr>
        <p:spPr bwMode="auto">
          <a:xfrm>
            <a:off x="914400" y="304800"/>
            <a:ext cx="7513638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GB">
                <a:solidFill>
                  <a:schemeClr val="tx2"/>
                </a:solidFill>
              </a:rPr>
              <a:t>Object identification depending upon pixel size</a:t>
            </a:r>
            <a:endParaRPr lang="en-US">
              <a:solidFill>
                <a:schemeClr val="tx2"/>
              </a:solidFill>
            </a:endParaRPr>
          </a:p>
        </p:txBody>
      </p:sp>
      <p:graphicFrame>
        <p:nvGraphicFramePr>
          <p:cNvPr id="1030" name="Object 13"/>
          <p:cNvGraphicFramePr>
            <a:graphicFrameLocks noGrp="1" noChangeAspect="1"/>
          </p:cNvGraphicFramePr>
          <p:nvPr>
            <p:ph type="title"/>
          </p:nvPr>
        </p:nvGraphicFramePr>
        <p:xfrm>
          <a:off x="4724400" y="990600"/>
          <a:ext cx="1930400" cy="2562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Image" r:id="rId11" imgW="3380162" imgH="4485704" progId="">
                  <p:embed/>
                </p:oleObj>
              </mc:Choice>
              <mc:Fallback>
                <p:oleObj name="Image" r:id="rId11" imgW="3380162" imgH="4485704" progId="">
                  <p:embed/>
                  <p:pic>
                    <p:nvPicPr>
                      <p:cNvPr id="1030" name="Object 13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24400" y="990600"/>
                        <a:ext cx="1930400" cy="2562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14856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533400"/>
            <a:ext cx="7010400" cy="8382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4000" u="none"/>
              <a:t>Spectral resolution (</a:t>
            </a:r>
            <a:r>
              <a:rPr lang="en-US" sz="4000" u="none">
                <a:latin typeface="Symbol" pitchFamily="18" charset="2"/>
              </a:rPr>
              <a:t>Dl</a:t>
            </a:r>
            <a:r>
              <a:rPr lang="en-US" sz="4000" u="none"/>
              <a:t> ) and coverage (</a:t>
            </a:r>
            <a:r>
              <a:rPr lang="en-US" sz="4000" u="none">
                <a:latin typeface="Symbol" pitchFamily="18" charset="2"/>
              </a:rPr>
              <a:t>l</a:t>
            </a:r>
            <a:r>
              <a:rPr lang="en-US" sz="4000" u="none" baseline="-25000"/>
              <a:t>min</a:t>
            </a:r>
            <a:r>
              <a:rPr lang="en-US" sz="4000" u="none"/>
              <a:t> to </a:t>
            </a:r>
            <a:r>
              <a:rPr lang="en-US" sz="4000" u="none">
                <a:latin typeface="Symbol" pitchFamily="18" charset="2"/>
              </a:rPr>
              <a:t>l</a:t>
            </a:r>
            <a:r>
              <a:rPr lang="en-US" sz="4000" u="none" baseline="-25000"/>
              <a:t>max</a:t>
            </a:r>
            <a:r>
              <a:rPr lang="en-US" sz="4000" u="none"/>
              <a:t>)</a:t>
            </a:r>
            <a:r>
              <a:rPr lang="en-US" sz="4000"/>
              <a:t> 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Spectral resolution describes the ability of a </a:t>
            </a:r>
            <a:r>
              <a:rPr lang="en-US" sz="2800" dirty="0">
                <a:solidFill>
                  <a:srgbClr val="FF0000"/>
                </a:solidFill>
              </a:rPr>
              <a:t>sensor to define fine wavelength intervals</a:t>
            </a:r>
          </a:p>
          <a:p>
            <a:pPr eaLnBrk="1" hangingPunct="1"/>
            <a:r>
              <a:rPr lang="en-US" sz="2800" dirty="0"/>
              <a:t>The finer the spectral resolution, the narrower the wavelength range for a particular channel or band</a:t>
            </a:r>
          </a:p>
        </p:txBody>
      </p:sp>
      <p:pic>
        <p:nvPicPr>
          <p:cNvPr id="13316" name="Picture 4" descr="specres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>
          <a:xfrm>
            <a:off x="5029200" y="1828800"/>
            <a:ext cx="3581400" cy="3067050"/>
          </a:xfrm>
          <a:noFill/>
        </p:spPr>
      </p:pic>
      <p:pic>
        <p:nvPicPr>
          <p:cNvPr id="5" name="Picture 3" descr="spectral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019800" y="5072429"/>
            <a:ext cx="2434004" cy="1293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76848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 t="19355"/>
          <a:stretch>
            <a:fillRect/>
          </a:stretch>
        </p:blipFill>
        <p:spPr bwMode="auto">
          <a:xfrm>
            <a:off x="762000" y="762000"/>
            <a:ext cx="7543800" cy="95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97318" name="Picture 6" descr="https://www2.geog.soton.ac.uk/users/trevesr/obs/rseo/multispectral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14600" y="3200400"/>
            <a:ext cx="4486275" cy="233362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61976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442" name="Picture 2" descr="Image result for temporal resolution emote sensing"/>
          <p:cNvPicPr>
            <a:picLocks noChangeAspect="1" noChangeArrowheads="1"/>
          </p:cNvPicPr>
          <p:nvPr/>
        </p:nvPicPr>
        <p:blipFill>
          <a:blip r:embed="rId2"/>
          <a:srcRect t="18889" b="24444"/>
          <a:stretch>
            <a:fillRect/>
          </a:stretch>
        </p:blipFill>
        <p:spPr bwMode="auto">
          <a:xfrm>
            <a:off x="-228600" y="91183"/>
            <a:ext cx="8991600" cy="3886200"/>
          </a:xfrm>
          <a:prstGeom prst="rect">
            <a:avLst/>
          </a:prstGeom>
          <a:noFill/>
        </p:spPr>
      </p:pic>
      <p:pic>
        <p:nvPicPr>
          <p:cNvPr id="2" name="Picture 6" descr="https://www2.geog.soton.ac.uk/users/trevesr/obs/rseo/multispectral.jpg">
            <a:extLst>
              <a:ext uri="{FF2B5EF4-FFF2-40B4-BE49-F238E27FC236}">
                <a16:creationId xmlns:a16="http://schemas.microsoft.com/office/drawing/2014/main" id="{CF6EC0B7-4288-0291-90C9-DF5066A09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33600" y="4524374"/>
            <a:ext cx="4486275" cy="233362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48761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04800"/>
            <a:ext cx="7696200" cy="8382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4000" b="1" dirty="0"/>
              <a:t>Radiometric resolution and coverage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/>
            <a:r>
              <a:rPr lang="en-US" dirty="0"/>
              <a:t>Sensor’s sensitivity to the magnitude of the electromagnetic energy,</a:t>
            </a:r>
          </a:p>
          <a:p>
            <a:pPr lvl="1" eaLnBrk="1" hangingPunct="1"/>
            <a:r>
              <a:rPr lang="en-US" b="1" dirty="0"/>
              <a:t>Sensor’s ability to discriminate very slight differences in (reflected or emitted) energy, </a:t>
            </a:r>
          </a:p>
          <a:p>
            <a:pPr lvl="1" eaLnBrk="1" hangingPunct="1"/>
            <a:r>
              <a:rPr lang="en-US" dirty="0"/>
              <a:t>The finer the radiometric resolution of a sensor, the more sensitive it is to detecting small differences in energy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010400" y="5181600"/>
            <a:ext cx="1371600" cy="135113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61798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3000" y="1752600"/>
            <a:ext cx="7239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Grayscale</a:t>
            </a:r>
            <a:r>
              <a:rPr lang="en-US" dirty="0"/>
              <a:t> is a range of shades of gray without apparent color. The darkest possible shade is black, which is the total absence of transmitted or reflected light. </a:t>
            </a:r>
          </a:p>
          <a:p>
            <a:endParaRPr lang="en-US" dirty="0"/>
          </a:p>
          <a:p>
            <a:r>
              <a:rPr lang="en-US" dirty="0"/>
              <a:t>The lightest possible shade is white, the total transmission or reflection of light at all visible </a:t>
            </a:r>
            <a:r>
              <a:rPr lang="en-US" u="sng" dirty="0">
                <a:hlinkClick r:id="rId2"/>
              </a:rPr>
              <a:t>wavelength</a:t>
            </a:r>
            <a:r>
              <a:rPr lang="en-US" dirty="0"/>
              <a:t> s. Intermediate shades of gray are represented by equal </a:t>
            </a:r>
            <a:r>
              <a:rPr lang="en-US" u="sng" dirty="0">
                <a:hlinkClick r:id="rId3"/>
              </a:rPr>
              <a:t>brightness</a:t>
            </a:r>
            <a:r>
              <a:rPr lang="en-US" dirty="0"/>
              <a:t> levels of the three primary colors (red, green and blue) for transmitted light, or equal amounts of the three primary pigments (cyan, magenta and yellow) for reflected light.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Gray level resolution refers to the predictable or deterministic change in the shades or levels of gray in an image.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19200" y="1066800"/>
            <a:ext cx="3481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What is GREYSCALE/ GREYLEVEL? </a:t>
            </a:r>
          </a:p>
        </p:txBody>
      </p:sp>
      <p:sp>
        <p:nvSpPr>
          <p:cNvPr id="421890" name="AutoShape 2" descr="Image result for greysca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1892" name="AutoShape 4" descr="Image result for greysca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705600" y="304800"/>
            <a:ext cx="1219200" cy="12010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066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450" name="Picture 2" descr="Image result for color chart greennes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0"/>
            <a:ext cx="4572000" cy="5486400"/>
          </a:xfrm>
          <a:prstGeom prst="rect">
            <a:avLst/>
          </a:prstGeom>
          <a:noFill/>
        </p:spPr>
      </p:pic>
      <p:pic>
        <p:nvPicPr>
          <p:cNvPr id="3" name="Picture 2" descr="Related imag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0" y="0"/>
            <a:ext cx="4343400" cy="5410200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381000" y="5562600"/>
            <a:ext cx="838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 healthy human eye has three types of cone cells, each of which can register about </a:t>
            </a:r>
            <a:r>
              <a:rPr lang="en-US" b="1" dirty="0"/>
              <a:t>100 different </a:t>
            </a:r>
            <a:r>
              <a:rPr lang="en-US" b="1" dirty="0" err="1"/>
              <a:t>colour</a:t>
            </a:r>
            <a:r>
              <a:rPr lang="en-US" b="1" dirty="0"/>
              <a:t> shades.</a:t>
            </a:r>
          </a:p>
        </p:txBody>
      </p:sp>
    </p:spTree>
    <p:extLst>
      <p:ext uri="{BB962C8B-B14F-4D97-AF65-F5344CB8AC3E}">
        <p14:creationId xmlns:p14="http://schemas.microsoft.com/office/powerpoint/2010/main" val="195562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4EB940-7134-4352-BE49-441E8CEC23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73"/>
          <a:stretch/>
        </p:blipFill>
        <p:spPr>
          <a:xfrm>
            <a:off x="11723" y="216877"/>
            <a:ext cx="9132277" cy="26787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9E350C-810B-4FF5-98B9-43A421F63359}"/>
              </a:ext>
            </a:extLst>
          </p:cNvPr>
          <p:cNvSpPr txBox="1"/>
          <p:nvPr/>
        </p:nvSpPr>
        <p:spPr>
          <a:xfrm>
            <a:off x="-35169" y="2971800"/>
            <a:ext cx="913227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The radiometric resolution of image data in remote sensing stands for </a:t>
            </a:r>
            <a:r>
              <a:rPr lang="en-US" sz="2800" b="1" dirty="0">
                <a:solidFill>
                  <a:srgbClr val="FF0000"/>
                </a:solidFill>
              </a:rPr>
              <a:t>the ability of the sensor to distinguish different grey-scale values. It is measured in bit</a:t>
            </a:r>
            <a:r>
              <a:rPr lang="en-US" sz="2800" b="1" dirty="0"/>
              <a:t>. The more bit an image has, the more grey-scale values can be stored, and, thus, more differences in the reflection on the land surfaces can be spotted.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Range of numbers that sensor uses for recording reflected light =&gt; </a:t>
            </a:r>
            <a:r>
              <a:rPr lang="en-US" sz="2800" b="1" dirty="0" err="1">
                <a:solidFill>
                  <a:srgbClr val="FF0000"/>
                </a:solidFill>
              </a:rPr>
              <a:t>Quantisation</a:t>
            </a:r>
            <a:r>
              <a:rPr lang="en-US" sz="2800" b="1" dirty="0">
                <a:solidFill>
                  <a:srgbClr val="FF0000"/>
                </a:solidFill>
              </a:rPr>
              <a:t> level</a:t>
            </a:r>
            <a:endParaRPr lang="en-IN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1789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Basics of Bit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828800"/>
            <a:ext cx="4038600" cy="1600200"/>
          </a:xfrm>
        </p:spPr>
        <p:txBody>
          <a:bodyPr/>
          <a:lstStyle/>
          <a:p>
            <a:pPr eaLnBrk="1" hangingPunct="1"/>
            <a:r>
              <a:rPr lang="en-US" sz="2800"/>
              <a:t>Computer store everything in 0 or 1</a:t>
            </a:r>
          </a:p>
          <a:p>
            <a:pPr eaLnBrk="1" hangingPunct="1"/>
            <a:endParaRPr lang="en-US" sz="2800"/>
          </a:p>
        </p:txBody>
      </p:sp>
      <p:graphicFrame>
        <p:nvGraphicFramePr>
          <p:cNvPr id="88068" name="Group 4"/>
          <p:cNvGraphicFramePr>
            <a:graphicFrameLocks noGrp="1"/>
          </p:cNvGraphicFramePr>
          <p:nvPr>
            <p:ph sz="quarter" idx="2"/>
          </p:nvPr>
        </p:nvGraphicFramePr>
        <p:xfrm>
          <a:off x="6019800" y="1447800"/>
          <a:ext cx="2514600" cy="4657344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22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bits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Max. num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55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55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55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55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256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55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2048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55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4096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6417" name="Text Box 33"/>
          <p:cNvSpPr txBox="1">
            <a:spLocks noChangeArrowheads="1"/>
          </p:cNvSpPr>
          <p:nvPr/>
        </p:nvSpPr>
        <p:spPr bwMode="auto">
          <a:xfrm>
            <a:off x="7239000" y="1981200"/>
            <a:ext cx="93027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 b="1"/>
              <a:t>(2</a:t>
            </a:r>
            <a:r>
              <a:rPr lang="en-US" sz="2000" b="1" baseline="30000"/>
              <a:t>bits</a:t>
            </a:r>
            <a:r>
              <a:rPr lang="en-US" sz="2000" b="1"/>
              <a:t>)</a:t>
            </a:r>
            <a:endParaRPr lang="en-US" sz="2000" b="1" baseline="30000"/>
          </a:p>
        </p:txBody>
      </p:sp>
      <p:graphicFrame>
        <p:nvGraphicFramePr>
          <p:cNvPr id="88098" name="Group 34"/>
          <p:cNvGraphicFramePr>
            <a:graphicFrameLocks noGrp="1"/>
          </p:cNvGraphicFramePr>
          <p:nvPr>
            <p:ph sz="quarter" idx="3"/>
          </p:nvPr>
        </p:nvGraphicFramePr>
        <p:xfrm>
          <a:off x="1447800" y="4038600"/>
          <a:ext cx="4038600" cy="1981200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4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04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48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48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1409F3"/>
                          </a:solidFill>
                          <a:effectLst/>
                          <a:latin typeface="Times New Roman" pitchFamily="18" charset="0"/>
                        </a:rPr>
                        <a:t>7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1409F3"/>
                          </a:solidFill>
                          <a:effectLst/>
                          <a:latin typeface="Times New Roman" pitchFamily="18" charset="0"/>
                        </a:rPr>
                        <a:t>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1409F3"/>
                          </a:solidFill>
                          <a:effectLst/>
                          <a:latin typeface="Times New Roman" pitchFamily="18" charset="0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1409F3"/>
                          </a:solidFill>
                          <a:effectLst/>
                          <a:latin typeface="Times New Roman" pitchFamily="18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1409F3"/>
                          </a:solidFill>
                          <a:effectLst/>
                          <a:latin typeface="Times New Roman" pitchFamily="18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1409F3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1409F3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1409F3"/>
                          </a:solidFill>
                          <a:effectLst/>
                          <a:latin typeface="Times New Roman" pitchFamily="18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456" name="Text Box 72"/>
          <p:cNvSpPr txBox="1">
            <a:spLocks noChangeArrowheads="1"/>
          </p:cNvSpPr>
          <p:nvPr/>
        </p:nvSpPr>
        <p:spPr bwMode="auto">
          <a:xfrm>
            <a:off x="288925" y="4076700"/>
            <a:ext cx="831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1409F3"/>
                </a:solidFill>
              </a:rPr>
              <a:t>Bit no.</a:t>
            </a:r>
          </a:p>
        </p:txBody>
      </p:sp>
      <p:sp>
        <p:nvSpPr>
          <p:cNvPr id="16457" name="Text Box 73"/>
          <p:cNvSpPr txBox="1">
            <a:spLocks noChangeArrowheads="1"/>
          </p:cNvSpPr>
          <p:nvPr/>
        </p:nvSpPr>
        <p:spPr bwMode="auto">
          <a:xfrm>
            <a:off x="539750" y="4800600"/>
            <a:ext cx="298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1409F3"/>
                </a:solidFill>
              </a:rPr>
              <a:t>0</a:t>
            </a:r>
          </a:p>
        </p:txBody>
      </p:sp>
      <p:sp>
        <p:nvSpPr>
          <p:cNvPr id="16458" name="Text Box 74"/>
          <p:cNvSpPr txBox="1">
            <a:spLocks noChangeArrowheads="1"/>
          </p:cNvSpPr>
          <p:nvPr/>
        </p:nvSpPr>
        <p:spPr bwMode="auto">
          <a:xfrm>
            <a:off x="457200" y="5410200"/>
            <a:ext cx="5270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1409F3"/>
                </a:solidFill>
              </a:rPr>
              <a:t>256</a:t>
            </a:r>
          </a:p>
        </p:txBody>
      </p:sp>
      <p:sp>
        <p:nvSpPr>
          <p:cNvPr id="16459" name="Text Box 75"/>
          <p:cNvSpPr txBox="1">
            <a:spLocks noChangeArrowheads="1"/>
          </p:cNvSpPr>
          <p:nvPr/>
        </p:nvSpPr>
        <p:spPr bwMode="auto">
          <a:xfrm>
            <a:off x="2270125" y="6210300"/>
            <a:ext cx="20383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8 bits as an example</a:t>
            </a:r>
          </a:p>
        </p:txBody>
      </p:sp>
      <p:sp>
        <p:nvSpPr>
          <p:cNvPr id="16460" name="Line 76"/>
          <p:cNvSpPr>
            <a:spLocks noChangeShapeType="1"/>
          </p:cNvSpPr>
          <p:nvPr/>
        </p:nvSpPr>
        <p:spPr bwMode="auto">
          <a:xfrm flipV="1">
            <a:off x="5562600" y="6019800"/>
            <a:ext cx="6858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6461" name="Text Box 77"/>
          <p:cNvSpPr txBox="1">
            <a:spLocks noChangeArrowheads="1"/>
          </p:cNvSpPr>
          <p:nvPr/>
        </p:nvSpPr>
        <p:spPr bwMode="auto">
          <a:xfrm>
            <a:off x="4724400" y="6324600"/>
            <a:ext cx="19113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rgbClr val="1409F3"/>
                </a:solidFill>
              </a:rPr>
              <a:t>Resolution: 12 bits</a:t>
            </a:r>
          </a:p>
        </p:txBody>
      </p:sp>
      <p:sp>
        <p:nvSpPr>
          <p:cNvPr id="16462" name="Line 78"/>
          <p:cNvSpPr>
            <a:spLocks noChangeShapeType="1"/>
          </p:cNvSpPr>
          <p:nvPr/>
        </p:nvSpPr>
        <p:spPr bwMode="auto">
          <a:xfrm flipH="1" flipV="1">
            <a:off x="7315200" y="6019800"/>
            <a:ext cx="7620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6463" name="Text Box 79"/>
          <p:cNvSpPr txBox="1">
            <a:spLocks noChangeArrowheads="1"/>
          </p:cNvSpPr>
          <p:nvPr/>
        </p:nvSpPr>
        <p:spPr bwMode="auto">
          <a:xfrm>
            <a:off x="7200900" y="6491288"/>
            <a:ext cx="19431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rgbClr val="1409F3"/>
                </a:solidFill>
              </a:rPr>
              <a:t>Coverage: 0 - 4095</a:t>
            </a:r>
          </a:p>
        </p:txBody>
      </p:sp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543800" y="0"/>
            <a:ext cx="1371600" cy="135113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37159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480E05-127B-4ADB-A80D-78C85EA60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28601"/>
            <a:ext cx="8763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431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800" y="457200"/>
            <a:ext cx="9003042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We have Learnt:</a:t>
            </a:r>
          </a:p>
          <a:p>
            <a:endParaRPr lang="en-US" sz="2800" b="1" dirty="0"/>
          </a:p>
          <a:p>
            <a:pPr>
              <a:buFont typeface="Arial" pitchFamily="34" charset="0"/>
              <a:buChar char="•"/>
            </a:pPr>
            <a:r>
              <a:rPr lang="en-US" sz="2800" b="1" dirty="0"/>
              <a:t>Definition of Remote sensing </a:t>
            </a:r>
          </a:p>
          <a:p>
            <a:pPr>
              <a:buFont typeface="Arial" pitchFamily="34" charset="0"/>
              <a:buChar char="•"/>
            </a:pPr>
            <a:r>
              <a:rPr lang="en-US" sz="2800" b="1" dirty="0"/>
              <a:t>Planck’s law of radiation </a:t>
            </a:r>
          </a:p>
          <a:p>
            <a:pPr>
              <a:buFont typeface="Arial" pitchFamily="34" charset="0"/>
              <a:buChar char="•"/>
            </a:pPr>
            <a:r>
              <a:rPr lang="en-US" sz="2800" b="1" dirty="0"/>
              <a:t>Peak emitted wavelength from sun and earth .  </a:t>
            </a:r>
          </a:p>
          <a:p>
            <a:pPr>
              <a:buFont typeface="Arial" pitchFamily="34" charset="0"/>
              <a:buChar char="•"/>
            </a:pPr>
            <a:r>
              <a:rPr lang="en-US" sz="2800" b="1" dirty="0"/>
              <a:t>Electromagnetic radiation or wave</a:t>
            </a:r>
          </a:p>
          <a:p>
            <a:pPr>
              <a:buFont typeface="Arial" pitchFamily="34" charset="0"/>
              <a:buChar char="•"/>
            </a:pPr>
            <a:r>
              <a:rPr lang="en-US" sz="2800" b="1" dirty="0"/>
              <a:t>Advantages of remote sensing </a:t>
            </a:r>
          </a:p>
          <a:p>
            <a:pPr>
              <a:buFont typeface="Arial" pitchFamily="34" charset="0"/>
              <a:buChar char="•"/>
            </a:pPr>
            <a:r>
              <a:rPr lang="en-US" sz="2800" b="1" dirty="0"/>
              <a:t>Classification of Remote sensing: Based on spectral region </a:t>
            </a:r>
          </a:p>
          <a:p>
            <a:r>
              <a:rPr lang="en-US" sz="2800" b="1" dirty="0"/>
              <a:t> and based on technique</a:t>
            </a:r>
          </a:p>
          <a:p>
            <a:pPr>
              <a:buFont typeface="Arial" pitchFamily="34" charset="0"/>
              <a:buChar char="•"/>
            </a:pPr>
            <a:r>
              <a:rPr lang="en-US" sz="2800" b="1"/>
              <a:t>Spectral </a:t>
            </a:r>
            <a:r>
              <a:rPr lang="en-US" sz="2800" b="1" dirty="0"/>
              <a:t>Signature of vegetation, water and soil</a:t>
            </a:r>
          </a:p>
          <a:p>
            <a:pPr>
              <a:buFont typeface="Arial" pitchFamily="34" charset="0"/>
              <a:buChar char="•"/>
            </a:pPr>
            <a:r>
              <a:rPr lang="en-US" sz="2800" b="1" dirty="0"/>
              <a:t>Panchromatic/multispectral/ Hyper</a:t>
            </a:r>
          </a:p>
          <a:p>
            <a:r>
              <a:rPr lang="en-US" sz="2800" b="1" dirty="0"/>
              <a:t> spectral remote  sensing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474" name="Picture 2" descr="https://hamamatsu.magnet.fsu.edu/articles/images/digitalimagesfigure5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47800" y="838201"/>
            <a:ext cx="6248400" cy="3048000"/>
          </a:xfrm>
          <a:prstGeom prst="rect">
            <a:avLst/>
          </a:prstGeom>
          <a:noFill/>
        </p:spPr>
      </p:pic>
      <p:pic>
        <p:nvPicPr>
          <p:cNvPr id="4" name="Picture 2" descr="https://hamamatsu.magnet.fsu.edu/articles/images/digitalimagesfigure6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71600" y="3810000"/>
            <a:ext cx="6477000" cy="304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961485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4" descr="8bit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48200" y="0"/>
            <a:ext cx="2913063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64" name="Picture 5" descr="2bit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00" y="0"/>
            <a:ext cx="2913063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65" name="Text Box 6"/>
          <p:cNvSpPr txBox="1">
            <a:spLocks noChangeArrowheads="1"/>
          </p:cNvSpPr>
          <p:nvPr/>
        </p:nvSpPr>
        <p:spPr bwMode="auto">
          <a:xfrm>
            <a:off x="1905000" y="5867400"/>
            <a:ext cx="4629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Comparing a 2-bit image with an 8-bit image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8777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4338" y="147638"/>
            <a:ext cx="8315325" cy="656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7874900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152400"/>
            <a:ext cx="7772400" cy="838200"/>
          </a:xfrm>
        </p:spPr>
        <p:txBody>
          <a:bodyPr/>
          <a:lstStyle/>
          <a:p>
            <a:pPr eaLnBrk="1" hangingPunct="1"/>
            <a:r>
              <a:rPr lang="en-US" sz="4000" b="1"/>
              <a:t>Temporal resolution and coverage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dirty="0"/>
              <a:t>Temporal resolution is the revisit period, and  is the length of time for a satellite to complete one entire orbit cycle, i.e. start and back to the exact same area at the same viewing angle. For example, </a:t>
            </a:r>
            <a:r>
              <a:rPr lang="en-US" sz="2800" dirty="0" err="1"/>
              <a:t>Landsat</a:t>
            </a:r>
            <a:r>
              <a:rPr lang="en-US" sz="2800" dirty="0"/>
              <a:t> needs 16 days, MODIS needs one day,.</a:t>
            </a:r>
          </a:p>
          <a:p>
            <a:pPr eaLnBrk="1" hangingPunct="1"/>
            <a:r>
              <a:rPr lang="en-US" sz="2800" dirty="0"/>
              <a:t>Temporal coverage is the time period of sensor from starting to ending. </a:t>
            </a:r>
            <a:endParaRPr lang="en-US" sz="2400" dirty="0"/>
          </a:p>
        </p:txBody>
      </p:sp>
      <p:pic>
        <p:nvPicPr>
          <p:cNvPr id="419842" name="Picture 2" descr="Image result for temporal resolu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00800" y="4419600"/>
            <a:ext cx="2409825" cy="18097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949992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2"/>
          <p:cNvSpPr>
            <a:spLocks noChangeArrowheads="1"/>
          </p:cNvSpPr>
          <p:nvPr/>
        </p:nvSpPr>
        <p:spPr bwMode="auto">
          <a:xfrm>
            <a:off x="3048000" y="838200"/>
            <a:ext cx="3048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>
                <a:latin typeface="Tahoma" pitchFamily="34" charset="0"/>
              </a:rPr>
              <a:t>Temporal Resolution</a:t>
            </a:r>
          </a:p>
        </p:txBody>
      </p:sp>
      <p:sp>
        <p:nvSpPr>
          <p:cNvPr id="14340" name="Line 3"/>
          <p:cNvSpPr>
            <a:spLocks noChangeShapeType="1"/>
          </p:cNvSpPr>
          <p:nvPr/>
        </p:nvSpPr>
        <p:spPr bwMode="auto">
          <a:xfrm>
            <a:off x="403225" y="3595688"/>
            <a:ext cx="8077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41" name="Text Box 4"/>
          <p:cNvSpPr txBox="1">
            <a:spLocks noChangeArrowheads="1"/>
          </p:cNvSpPr>
          <p:nvPr/>
        </p:nvSpPr>
        <p:spPr bwMode="auto">
          <a:xfrm>
            <a:off x="7566025" y="3624263"/>
            <a:ext cx="692150" cy="396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i="1">
                <a:latin typeface="Times New Roman" pitchFamily="18" charset="0"/>
              </a:rPr>
              <a:t>Time</a:t>
            </a:r>
          </a:p>
        </p:txBody>
      </p:sp>
      <p:sp>
        <p:nvSpPr>
          <p:cNvPr id="14342" name="Oval 5"/>
          <p:cNvSpPr>
            <a:spLocks noChangeArrowheads="1"/>
          </p:cNvSpPr>
          <p:nvPr/>
        </p:nvSpPr>
        <p:spPr bwMode="auto">
          <a:xfrm>
            <a:off x="1857375" y="3476625"/>
            <a:ext cx="228600" cy="2286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43" name="Oval 6"/>
          <p:cNvSpPr>
            <a:spLocks noChangeArrowheads="1"/>
          </p:cNvSpPr>
          <p:nvPr/>
        </p:nvSpPr>
        <p:spPr bwMode="auto">
          <a:xfrm>
            <a:off x="4359275" y="3487738"/>
            <a:ext cx="228600" cy="2286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44" name="Oval 7"/>
          <p:cNvSpPr>
            <a:spLocks noChangeArrowheads="1"/>
          </p:cNvSpPr>
          <p:nvPr/>
        </p:nvSpPr>
        <p:spPr bwMode="auto">
          <a:xfrm>
            <a:off x="6575425" y="3471863"/>
            <a:ext cx="228600" cy="2286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45" name="Oval 8"/>
          <p:cNvSpPr>
            <a:spLocks noChangeArrowheads="1"/>
          </p:cNvSpPr>
          <p:nvPr/>
        </p:nvSpPr>
        <p:spPr bwMode="auto">
          <a:xfrm>
            <a:off x="1622425" y="3471863"/>
            <a:ext cx="228600" cy="228600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46" name="Oval 9"/>
          <p:cNvSpPr>
            <a:spLocks noChangeArrowheads="1"/>
          </p:cNvSpPr>
          <p:nvPr/>
        </p:nvSpPr>
        <p:spPr bwMode="auto">
          <a:xfrm>
            <a:off x="4975225" y="3471863"/>
            <a:ext cx="228600" cy="228600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47" name="Oval 10"/>
          <p:cNvSpPr>
            <a:spLocks noChangeArrowheads="1"/>
          </p:cNvSpPr>
          <p:nvPr/>
        </p:nvSpPr>
        <p:spPr bwMode="auto">
          <a:xfrm>
            <a:off x="3298825" y="3471863"/>
            <a:ext cx="228600" cy="228600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48" name="Oval 11"/>
          <p:cNvSpPr>
            <a:spLocks noChangeArrowheads="1"/>
          </p:cNvSpPr>
          <p:nvPr/>
        </p:nvSpPr>
        <p:spPr bwMode="auto">
          <a:xfrm>
            <a:off x="6499225" y="3471863"/>
            <a:ext cx="228600" cy="228600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49" name="Line 12"/>
          <p:cNvSpPr>
            <a:spLocks noChangeShapeType="1"/>
          </p:cNvSpPr>
          <p:nvPr/>
        </p:nvSpPr>
        <p:spPr bwMode="auto">
          <a:xfrm flipV="1">
            <a:off x="1731963" y="3787775"/>
            <a:ext cx="0" cy="99060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50" name="Line 13"/>
          <p:cNvSpPr>
            <a:spLocks noChangeShapeType="1"/>
          </p:cNvSpPr>
          <p:nvPr/>
        </p:nvSpPr>
        <p:spPr bwMode="auto">
          <a:xfrm flipV="1">
            <a:off x="3408363" y="3786188"/>
            <a:ext cx="0" cy="99060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51" name="Line 14"/>
          <p:cNvSpPr>
            <a:spLocks noChangeShapeType="1"/>
          </p:cNvSpPr>
          <p:nvPr/>
        </p:nvSpPr>
        <p:spPr bwMode="auto">
          <a:xfrm flipV="1">
            <a:off x="5095875" y="3776663"/>
            <a:ext cx="0" cy="99060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52" name="Line 15"/>
          <p:cNvSpPr>
            <a:spLocks noChangeShapeType="1"/>
          </p:cNvSpPr>
          <p:nvPr/>
        </p:nvSpPr>
        <p:spPr bwMode="auto">
          <a:xfrm flipV="1">
            <a:off x="6619875" y="3776663"/>
            <a:ext cx="0" cy="99060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53" name="Line 16"/>
          <p:cNvSpPr>
            <a:spLocks noChangeShapeType="1"/>
          </p:cNvSpPr>
          <p:nvPr/>
        </p:nvSpPr>
        <p:spPr bwMode="auto">
          <a:xfrm>
            <a:off x="1741488" y="4767263"/>
            <a:ext cx="4876800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4354" name="Text Box 17"/>
          <p:cNvSpPr txBox="1">
            <a:spLocks noChangeArrowheads="1"/>
          </p:cNvSpPr>
          <p:nvPr/>
        </p:nvSpPr>
        <p:spPr bwMode="auto">
          <a:xfrm>
            <a:off x="1436688" y="4843463"/>
            <a:ext cx="614362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latin typeface="Times New Roman" pitchFamily="18" charset="0"/>
              </a:rPr>
              <a:t>July 1</a:t>
            </a:r>
          </a:p>
        </p:txBody>
      </p:sp>
      <p:sp>
        <p:nvSpPr>
          <p:cNvPr id="14355" name="Rectangle 18"/>
          <p:cNvSpPr>
            <a:spLocks noChangeArrowheads="1"/>
          </p:cNvSpPr>
          <p:nvPr/>
        </p:nvSpPr>
        <p:spPr bwMode="auto">
          <a:xfrm>
            <a:off x="3113088" y="4865688"/>
            <a:ext cx="703262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latin typeface="Times New Roman" pitchFamily="18" charset="0"/>
              </a:rPr>
              <a:t>July 12</a:t>
            </a:r>
          </a:p>
        </p:txBody>
      </p:sp>
      <p:sp>
        <p:nvSpPr>
          <p:cNvPr id="14356" name="Rectangle 19"/>
          <p:cNvSpPr>
            <a:spLocks noChangeArrowheads="1"/>
          </p:cNvSpPr>
          <p:nvPr/>
        </p:nvSpPr>
        <p:spPr bwMode="auto">
          <a:xfrm>
            <a:off x="4789488" y="4843463"/>
            <a:ext cx="703262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latin typeface="Times New Roman" pitchFamily="18" charset="0"/>
              </a:rPr>
              <a:t>July 23</a:t>
            </a:r>
          </a:p>
        </p:txBody>
      </p:sp>
      <p:sp>
        <p:nvSpPr>
          <p:cNvPr id="14357" name="Rectangle 20"/>
          <p:cNvSpPr>
            <a:spLocks noChangeArrowheads="1"/>
          </p:cNvSpPr>
          <p:nvPr/>
        </p:nvSpPr>
        <p:spPr bwMode="auto">
          <a:xfrm>
            <a:off x="6194425" y="4843463"/>
            <a:ext cx="8318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latin typeface="Times New Roman" pitchFamily="18" charset="0"/>
              </a:rPr>
              <a:t>August 3</a:t>
            </a:r>
          </a:p>
        </p:txBody>
      </p:sp>
      <p:sp>
        <p:nvSpPr>
          <p:cNvPr id="14358" name="Line 21"/>
          <p:cNvSpPr>
            <a:spLocks noChangeShapeType="1"/>
          </p:cNvSpPr>
          <p:nvPr/>
        </p:nvSpPr>
        <p:spPr bwMode="auto">
          <a:xfrm>
            <a:off x="1763713" y="4318000"/>
            <a:ext cx="1600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59" name="Text Box 22"/>
          <p:cNvSpPr txBox="1">
            <a:spLocks noChangeArrowheads="1"/>
          </p:cNvSpPr>
          <p:nvPr/>
        </p:nvSpPr>
        <p:spPr bwMode="auto">
          <a:xfrm>
            <a:off x="2252663" y="4311650"/>
            <a:ext cx="654050" cy="2746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i="1">
                <a:latin typeface="Times New Roman" pitchFamily="18" charset="0"/>
              </a:rPr>
              <a:t>11 days</a:t>
            </a:r>
          </a:p>
        </p:txBody>
      </p:sp>
      <p:sp>
        <p:nvSpPr>
          <p:cNvPr id="14360" name="Line 23"/>
          <p:cNvSpPr>
            <a:spLocks noChangeShapeType="1"/>
          </p:cNvSpPr>
          <p:nvPr/>
        </p:nvSpPr>
        <p:spPr bwMode="auto">
          <a:xfrm>
            <a:off x="1954213" y="2471738"/>
            <a:ext cx="0" cy="9144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61" name="Line 24"/>
          <p:cNvSpPr>
            <a:spLocks noChangeShapeType="1"/>
          </p:cNvSpPr>
          <p:nvPr/>
        </p:nvSpPr>
        <p:spPr bwMode="auto">
          <a:xfrm>
            <a:off x="4464050" y="2470150"/>
            <a:ext cx="0" cy="9144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62" name="Line 25"/>
          <p:cNvSpPr>
            <a:spLocks noChangeShapeType="1"/>
          </p:cNvSpPr>
          <p:nvPr/>
        </p:nvSpPr>
        <p:spPr bwMode="auto">
          <a:xfrm>
            <a:off x="6640513" y="2481263"/>
            <a:ext cx="0" cy="9144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63" name="Line 26"/>
          <p:cNvSpPr>
            <a:spLocks noChangeShapeType="1"/>
          </p:cNvSpPr>
          <p:nvPr/>
        </p:nvSpPr>
        <p:spPr bwMode="auto">
          <a:xfrm>
            <a:off x="1949450" y="2481263"/>
            <a:ext cx="470217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4364" name="Line 27"/>
          <p:cNvSpPr>
            <a:spLocks noChangeShapeType="1"/>
          </p:cNvSpPr>
          <p:nvPr/>
        </p:nvSpPr>
        <p:spPr bwMode="auto">
          <a:xfrm>
            <a:off x="1990725" y="2905125"/>
            <a:ext cx="241776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65" name="Text Box 28"/>
          <p:cNvSpPr txBox="1">
            <a:spLocks noChangeArrowheads="1"/>
          </p:cNvSpPr>
          <p:nvPr/>
        </p:nvSpPr>
        <p:spPr bwMode="auto">
          <a:xfrm>
            <a:off x="2852738" y="2633663"/>
            <a:ext cx="654050" cy="2746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i="1">
                <a:latin typeface="Times New Roman" pitchFamily="18" charset="0"/>
              </a:rPr>
              <a:t>16 days</a:t>
            </a:r>
          </a:p>
        </p:txBody>
      </p:sp>
      <p:sp>
        <p:nvSpPr>
          <p:cNvPr id="14366" name="Text Box 29"/>
          <p:cNvSpPr txBox="1">
            <a:spLocks noChangeArrowheads="1"/>
          </p:cNvSpPr>
          <p:nvPr/>
        </p:nvSpPr>
        <p:spPr bwMode="auto">
          <a:xfrm>
            <a:off x="1687513" y="2100263"/>
            <a:ext cx="614362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latin typeface="Times New Roman" pitchFamily="18" charset="0"/>
              </a:rPr>
              <a:t>July 2</a:t>
            </a:r>
          </a:p>
        </p:txBody>
      </p:sp>
      <p:sp>
        <p:nvSpPr>
          <p:cNvPr id="14367" name="Rectangle 30"/>
          <p:cNvSpPr>
            <a:spLocks noChangeArrowheads="1"/>
          </p:cNvSpPr>
          <p:nvPr/>
        </p:nvSpPr>
        <p:spPr bwMode="auto">
          <a:xfrm>
            <a:off x="4127500" y="2100263"/>
            <a:ext cx="703263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latin typeface="Times New Roman" pitchFamily="18" charset="0"/>
              </a:rPr>
              <a:t>July 18</a:t>
            </a:r>
          </a:p>
        </p:txBody>
      </p:sp>
      <p:sp>
        <p:nvSpPr>
          <p:cNvPr id="14368" name="Rectangle 31"/>
          <p:cNvSpPr>
            <a:spLocks noChangeArrowheads="1"/>
          </p:cNvSpPr>
          <p:nvPr/>
        </p:nvSpPr>
        <p:spPr bwMode="auto">
          <a:xfrm>
            <a:off x="6140450" y="2100263"/>
            <a:ext cx="8318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latin typeface="Times New Roman" pitchFamily="18" charset="0"/>
              </a:rPr>
              <a:t>August 3</a:t>
            </a:r>
          </a:p>
        </p:txBody>
      </p:sp>
    </p:spTree>
    <p:extLst>
      <p:ext uri="{BB962C8B-B14F-4D97-AF65-F5344CB8AC3E}">
        <p14:creationId xmlns:p14="http://schemas.microsoft.com/office/powerpoint/2010/main" val="3670388704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466" name="Picture 2" descr="https://images.slideplayer.com/35/10443071/slides/slide_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160" y="-381000"/>
            <a:ext cx="9144000" cy="6858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922443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8E4BCF-7FA3-477F-9299-CD289E2C7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87" y="552450"/>
            <a:ext cx="8505825" cy="57531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3368ADB-BB4A-BD90-51D0-6461822A8871}"/>
              </a:ext>
            </a:extLst>
          </p:cNvPr>
          <p:cNvSpPr txBox="1"/>
          <p:nvPr/>
        </p:nvSpPr>
        <p:spPr>
          <a:xfrm>
            <a:off x="3048000" y="183118"/>
            <a:ext cx="1199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15573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bank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Explain:</a:t>
            </a:r>
          </a:p>
          <a:p>
            <a:r>
              <a:rPr lang="en-US" dirty="0"/>
              <a:t>Spectral resolution</a:t>
            </a:r>
          </a:p>
          <a:p>
            <a:r>
              <a:rPr lang="en-US" dirty="0"/>
              <a:t>Spatial resolution </a:t>
            </a:r>
          </a:p>
          <a:p>
            <a:r>
              <a:rPr lang="en-US" dirty="0"/>
              <a:t>Radiometric resolution </a:t>
            </a:r>
          </a:p>
          <a:p>
            <a:r>
              <a:rPr lang="en-US" dirty="0"/>
              <a:t>Temporal Resolution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136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Resolution in Remote sensing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43000" y="1676400"/>
            <a:ext cx="78834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Ability to distinguish smallest feature in </a:t>
            </a:r>
          </a:p>
          <a:p>
            <a:r>
              <a:rPr lang="en-US" sz="3600" b="1" dirty="0"/>
              <a:t>remote sensing image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0" y="6172200"/>
            <a:ext cx="2214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Human eyes? .02 mm</a:t>
            </a:r>
          </a:p>
        </p:txBody>
      </p:sp>
    </p:spTree>
    <p:extLst>
      <p:ext uri="{BB962C8B-B14F-4D97-AF65-F5344CB8AC3E}">
        <p14:creationId xmlns:p14="http://schemas.microsoft.com/office/powerpoint/2010/main" val="2665913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026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457200"/>
            <a:ext cx="8610600" cy="8382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b="1" dirty="0"/>
              <a:t>DETECTION OF FEATURES depends:</a:t>
            </a:r>
            <a:br>
              <a:rPr lang="en-US" b="1" dirty="0"/>
            </a:br>
            <a:r>
              <a:rPr lang="en-US" b="1" dirty="0"/>
              <a:t>RESOLUTION </a:t>
            </a:r>
            <a:endParaRPr lang="en-US" dirty="0"/>
          </a:p>
        </p:txBody>
      </p:sp>
      <p:sp>
        <p:nvSpPr>
          <p:cNvPr id="9219" name="Rectangle 1027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1960880"/>
            <a:ext cx="8981440" cy="4516120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sz="2400" b="1" dirty="0"/>
              <a:t>THERE ARE FOUR RESOLUTIONS IN REMOTE SNSING</a:t>
            </a:r>
          </a:p>
          <a:p>
            <a:pPr marL="0" indent="0" eaLnBrk="1" hangingPunct="1">
              <a:buNone/>
            </a:pPr>
            <a:endParaRPr lang="en-US" sz="2400" b="1" dirty="0"/>
          </a:p>
          <a:p>
            <a:pPr eaLnBrk="1" hangingPunct="1"/>
            <a:r>
              <a:rPr lang="en-US" sz="2400" b="1" dirty="0"/>
              <a:t>Spatial resolution (what details)</a:t>
            </a:r>
            <a:endParaRPr lang="en-US" sz="2400" dirty="0"/>
          </a:p>
          <a:p>
            <a:pPr lvl="1" eaLnBrk="1" hangingPunct="1">
              <a:buFont typeface="Wingdings" pitchFamily="2" charset="2"/>
              <a:buNone/>
            </a:pPr>
            <a:endParaRPr lang="en-US" sz="2000" dirty="0"/>
          </a:p>
          <a:p>
            <a:pPr eaLnBrk="1" hangingPunct="1"/>
            <a:r>
              <a:rPr lang="en-US" sz="2400" b="1" dirty="0"/>
              <a:t>Spectral resolution ( What </a:t>
            </a:r>
            <a:r>
              <a:rPr lang="en-US" sz="2400" b="1" dirty="0" err="1"/>
              <a:t>colour</a:t>
            </a:r>
            <a:r>
              <a:rPr lang="en-US" sz="2400" b="1" dirty="0"/>
              <a:t> and band)</a:t>
            </a:r>
            <a:endParaRPr lang="en-US" sz="2400" dirty="0"/>
          </a:p>
          <a:p>
            <a:pPr lvl="1" eaLnBrk="1" hangingPunct="1"/>
            <a:endParaRPr lang="en-US" sz="2000" dirty="0"/>
          </a:p>
          <a:p>
            <a:pPr eaLnBrk="1" hangingPunct="1"/>
            <a:r>
              <a:rPr lang="en-US" sz="2400" b="1" dirty="0"/>
              <a:t>Radiometric resolution ( no. of bits)</a:t>
            </a:r>
            <a:endParaRPr lang="en-US" sz="2400" dirty="0"/>
          </a:p>
          <a:p>
            <a:pPr lvl="1" eaLnBrk="1" hangingPunct="1"/>
            <a:endParaRPr lang="en-US" sz="2000" dirty="0"/>
          </a:p>
          <a:p>
            <a:pPr eaLnBrk="1" hangingPunct="1"/>
            <a:r>
              <a:rPr lang="en-US" sz="2400" b="1" dirty="0"/>
              <a:t>Temporal resolution ( Time interval between successive observations)</a:t>
            </a:r>
          </a:p>
        </p:txBody>
      </p:sp>
    </p:spTree>
    <p:extLst>
      <p:ext uri="{BB962C8B-B14F-4D97-AF65-F5344CB8AC3E}">
        <p14:creationId xmlns:p14="http://schemas.microsoft.com/office/powerpoint/2010/main" val="1055099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838200"/>
            <a:ext cx="7696200" cy="5334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4000"/>
              <a:t>Spatial resolution and coverage</a:t>
            </a:r>
            <a:br>
              <a:rPr lang="en-US" sz="4000"/>
            </a:br>
            <a:endParaRPr lang="en-US" sz="4000"/>
          </a:p>
        </p:txBody>
      </p:sp>
      <p:pic>
        <p:nvPicPr>
          <p:cNvPr id="10243" name="Picture 4" descr="fieldview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1524000" y="1295400"/>
            <a:ext cx="2143125" cy="2381250"/>
          </a:xfrm>
          <a:noFill/>
        </p:spPr>
      </p:pic>
      <p:sp>
        <p:nvSpPr>
          <p:cNvPr id="10244" name="Rectangle 7"/>
          <p:cNvSpPr>
            <a:spLocks noChangeArrowheads="1"/>
          </p:cNvSpPr>
          <p:nvPr/>
        </p:nvSpPr>
        <p:spPr bwMode="auto">
          <a:xfrm>
            <a:off x="4343400" y="1143000"/>
            <a:ext cx="44196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Char char="o"/>
            </a:pPr>
            <a:r>
              <a:rPr lang="en-US" sz="2800" dirty="0"/>
              <a:t>Spatial resolution</a:t>
            </a:r>
          </a:p>
          <a:p>
            <a:pPr marL="742950" lvl="1" indent="-285750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n"/>
            </a:pPr>
            <a:r>
              <a:rPr lang="en-US" sz="2400" b="1" dirty="0"/>
              <a:t>Instantaneous field-of-view (IFOV)</a:t>
            </a:r>
          </a:p>
          <a:p>
            <a:pPr marL="742950" lvl="1" indent="-285750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n"/>
            </a:pPr>
            <a:r>
              <a:rPr lang="en-US" sz="2400" b="1" dirty="0"/>
              <a:t>Pixel: smallest unit of an image</a:t>
            </a:r>
          </a:p>
          <a:p>
            <a:pPr marL="742950" lvl="1" indent="-285750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n"/>
            </a:pPr>
            <a:r>
              <a:rPr lang="en-US" sz="2400" b="1" dirty="0"/>
              <a:t> Pixel size</a:t>
            </a:r>
          </a:p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Char char="o"/>
            </a:pPr>
            <a:r>
              <a:rPr lang="en-US" sz="2800" dirty="0"/>
              <a:t> Spatial coverage</a:t>
            </a:r>
          </a:p>
          <a:p>
            <a:pPr marL="742950" lvl="1" indent="-285750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n"/>
            </a:pPr>
            <a:r>
              <a:rPr lang="en-US" sz="2400" dirty="0"/>
              <a:t>Field of view (FOV), or</a:t>
            </a:r>
          </a:p>
          <a:p>
            <a:pPr marL="742950" lvl="1" indent="-285750"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n"/>
            </a:pPr>
            <a:r>
              <a:rPr lang="en-US" sz="2400" dirty="0"/>
              <a:t>Area of coverage or </a:t>
            </a:r>
            <a:r>
              <a:rPr lang="en-US" sz="2400" b="1" dirty="0"/>
              <a:t>swath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2000" y="5715000"/>
            <a:ext cx="83335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 practice, objects 0.04mm wide (the width of a fine human hair) are just </a:t>
            </a:r>
          </a:p>
          <a:p>
            <a:r>
              <a:rPr lang="en-US" b="1" dirty="0"/>
              <a:t>distinguishable by good eyes, objects 0.02mm wide are not.</a:t>
            </a:r>
            <a:r>
              <a:rPr lang="en-US" dirty="0"/>
              <a:t> </a:t>
            </a:r>
          </a:p>
          <a:p>
            <a:r>
              <a:rPr lang="en-US" dirty="0"/>
              <a:t>Pixel size ranges from 1.1 microns in the smallest smartphone sensor, to 8.4 microns in </a:t>
            </a:r>
          </a:p>
          <a:p>
            <a:r>
              <a:rPr lang="en-US" dirty="0"/>
              <a:t>a Full-Frame sensor. </a:t>
            </a:r>
            <a:endParaRPr lang="en-US" b="1" dirty="0"/>
          </a:p>
          <a:p>
            <a:endParaRPr lang="en-US" dirty="0"/>
          </a:p>
        </p:txBody>
      </p:sp>
      <p:pic>
        <p:nvPicPr>
          <p:cNvPr id="370690" name="Picture 2" descr="Image result for spatial resolution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905000" y="4419600"/>
            <a:ext cx="2377135" cy="1238251"/>
          </a:xfrm>
          <a:prstGeom prst="rect">
            <a:avLst/>
          </a:prstGeom>
          <a:noFill/>
        </p:spPr>
      </p:pic>
      <p:cxnSp>
        <p:nvCxnSpPr>
          <p:cNvPr id="8" name="Straight Arrow Connector 7"/>
          <p:cNvCxnSpPr/>
          <p:nvPr/>
        </p:nvCxnSpPr>
        <p:spPr>
          <a:xfrm rot="16200000" flipH="1">
            <a:off x="1828800" y="4038600"/>
            <a:ext cx="1905000" cy="3810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43200" y="502920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54562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374EF4-53AC-47C3-9E57-488E920CD1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98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274" name="Picture 2" descr="Image result for spatial resolution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2400"/>
            <a:ext cx="9144000" cy="6553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87896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FA5ED4-D27B-B980-2D07-49349CD7D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838200"/>
            <a:ext cx="9448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980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026"/>
          <p:cNvSpPr>
            <a:spLocks noChangeArrowheads="1"/>
          </p:cNvSpPr>
          <p:nvPr/>
        </p:nvSpPr>
        <p:spPr bwMode="auto">
          <a:xfrm>
            <a:off x="6705600" y="1524000"/>
            <a:ext cx="1752600" cy="831850"/>
          </a:xfrm>
          <a:prstGeom prst="rect">
            <a:avLst/>
          </a:prstGeom>
          <a:solidFill>
            <a:srgbClr val="1409F3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rgbClr val="000000"/>
            </a:outerShdw>
          </a:effectLst>
        </p:spPr>
        <p:txBody>
          <a:bodyPr lIns="90487" tIns="44450" rIns="90487" bIns="44450">
            <a:spAutoFit/>
          </a:bodyPr>
          <a:lstStyle/>
          <a:p>
            <a:pPr algn="ctr">
              <a:defRPr/>
            </a:pPr>
            <a:r>
              <a:rPr lang="en-US" sz="24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" charset="0"/>
              </a:rPr>
              <a:t>Spatial Resolution</a:t>
            </a:r>
          </a:p>
        </p:txBody>
      </p:sp>
      <p:pic>
        <p:nvPicPr>
          <p:cNvPr id="44035" name="Picture 102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0075" y="457200"/>
            <a:ext cx="5648325" cy="5943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dist="89803" dir="2700000" algn="ctr" rotWithShape="0">
              <a:srgbClr val="000000"/>
            </a:outerShdw>
          </a:effectLst>
        </p:spPr>
      </p:pic>
      <p:sp>
        <p:nvSpPr>
          <p:cNvPr id="44036" name="Rectangle 1028"/>
          <p:cNvSpPr>
            <a:spLocks noChangeArrowheads="1"/>
          </p:cNvSpPr>
          <p:nvPr/>
        </p:nvSpPr>
        <p:spPr bwMode="auto">
          <a:xfrm>
            <a:off x="7010400" y="6019800"/>
            <a:ext cx="981075" cy="284163"/>
          </a:xfrm>
          <a:prstGeom prst="rect">
            <a:avLst/>
          </a:prstGeom>
          <a:solidFill>
            <a:srgbClr val="1409F3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rgbClr val="000000"/>
            </a:outerShdw>
          </a:effectLst>
        </p:spPr>
        <p:txBody>
          <a:bodyPr wrap="none" lIns="90487" tIns="44450" rIns="90487" bIns="4445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  <a:latin typeface="Times" charset="0"/>
              </a:rPr>
              <a:t>Jensen, 2000</a:t>
            </a:r>
            <a:endParaRPr lang="en-US" sz="2400">
              <a:solidFill>
                <a:schemeClr val="bg1"/>
              </a:solidFill>
              <a:latin typeface="Times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9600" y="1828800"/>
            <a:ext cx="457200" cy="38100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09600" y="3810000"/>
            <a:ext cx="457200" cy="38100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09600" y="5791200"/>
            <a:ext cx="457200" cy="38100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267200" y="3810000"/>
            <a:ext cx="457200" cy="38100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438400" y="3810000"/>
            <a:ext cx="457200" cy="38100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438400" y="1828800"/>
            <a:ext cx="457200" cy="38100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7200" y="1828800"/>
            <a:ext cx="457200" cy="38100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543800" y="5181600"/>
            <a:ext cx="12863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29 microns</a:t>
            </a:r>
            <a:r>
              <a:rPr lang="en-US" dirty="0"/>
              <a:t>.</a:t>
            </a:r>
          </a:p>
          <a:p>
            <a:r>
              <a:rPr lang="en-US" dirty="0"/>
              <a:t>= .003 mm </a:t>
            </a:r>
          </a:p>
        </p:txBody>
      </p:sp>
      <p:pic>
        <p:nvPicPr>
          <p:cNvPr id="16" name="Picture 15" descr="A digital image is a 2D array of pixels. Each pixel is ...">
            <a:extLst>
              <a:ext uri="{FF2B5EF4-FFF2-40B4-BE49-F238E27FC236}">
                <a16:creationId xmlns:a16="http://schemas.microsoft.com/office/drawing/2014/main" id="{DD96FE42-E21E-4F32-BC29-66CE0EF09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705600" y="2743200"/>
            <a:ext cx="2328381" cy="1866900"/>
          </a:xfrm>
          <a:prstGeom prst="rect">
            <a:avLst/>
          </a:prstGeom>
          <a:noFill/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2CBF5EA-6018-4CEA-AC4C-9FA3CFE58C11}"/>
              </a:ext>
            </a:extLst>
          </p:cNvPr>
          <p:cNvCxnSpPr/>
          <p:nvPr/>
        </p:nvCxnSpPr>
        <p:spPr>
          <a:xfrm>
            <a:off x="6705600" y="2835275"/>
            <a:ext cx="45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193353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3615</TotalTime>
  <Words>754</Words>
  <Application>Microsoft Office PowerPoint</Application>
  <PresentationFormat>On-screen Show (4:3)</PresentationFormat>
  <Paragraphs>148</Paragraphs>
  <Slides>27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Calibri</vt:lpstr>
      <vt:lpstr>Symbol</vt:lpstr>
      <vt:lpstr>Tahoma</vt:lpstr>
      <vt:lpstr>Times</vt:lpstr>
      <vt:lpstr>Times New Roman</vt:lpstr>
      <vt:lpstr>Wingdings</vt:lpstr>
      <vt:lpstr>Office Theme</vt:lpstr>
      <vt:lpstr>Image</vt:lpstr>
      <vt:lpstr>PowerPoint Presentation</vt:lpstr>
      <vt:lpstr>PowerPoint Presentation</vt:lpstr>
      <vt:lpstr>Resolution in Remote sensing </vt:lpstr>
      <vt:lpstr>DETECTION OF FEATURES depends: RESOLUTION </vt:lpstr>
      <vt:lpstr>Spatial resolution and coverage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Spectral resolution (Dl ) and coverage (lmin to lmax) </vt:lpstr>
      <vt:lpstr>PowerPoint Presentation</vt:lpstr>
      <vt:lpstr>PowerPoint Presentation</vt:lpstr>
      <vt:lpstr>Radiometric resolution and coverage</vt:lpstr>
      <vt:lpstr>PowerPoint Presentation</vt:lpstr>
      <vt:lpstr>PowerPoint Presentation</vt:lpstr>
      <vt:lpstr>PowerPoint Presentation</vt:lpstr>
      <vt:lpstr>Basics of Bit</vt:lpstr>
      <vt:lpstr>PowerPoint Presentation</vt:lpstr>
      <vt:lpstr>PowerPoint Presentation</vt:lpstr>
      <vt:lpstr>PowerPoint Presentation</vt:lpstr>
      <vt:lpstr>PowerPoint Presentation</vt:lpstr>
      <vt:lpstr>Temporal resolution and coverage</vt:lpstr>
      <vt:lpstr>PowerPoint Presentation</vt:lpstr>
      <vt:lpstr>PowerPoint Presentation</vt:lpstr>
      <vt:lpstr>PowerPoint Presentation</vt:lpstr>
      <vt:lpstr>Question bank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intel</dc:creator>
  <cp:lastModifiedBy>Keval Jodhani</cp:lastModifiedBy>
  <cp:revision>89</cp:revision>
  <dcterms:created xsi:type="dcterms:W3CDTF">2006-08-16T00:00:00Z</dcterms:created>
  <dcterms:modified xsi:type="dcterms:W3CDTF">2023-02-14T04:53:22Z</dcterms:modified>
</cp:coreProperties>
</file>

<file path=docProps/thumbnail.jpeg>
</file>